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57" r:id="rId4"/>
    <p:sldId id="262" r:id="rId5"/>
    <p:sldId id="260" r:id="rId6"/>
    <p:sldId id="265" r:id="rId7"/>
    <p:sldId id="264" r:id="rId8"/>
    <p:sldId id="266" r:id="rId9"/>
    <p:sldId id="258" r:id="rId10"/>
    <p:sldId id="261" r:id="rId11"/>
    <p:sldId id="270" r:id="rId12"/>
    <p:sldId id="267" r:id="rId13"/>
    <p:sldId id="259" r:id="rId14"/>
    <p:sldId id="269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3E4C6-E16C-4280-87C3-FF2A278104A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CC7FF75-3B0E-424D-AA2F-DE2B6D37D310}">
      <dgm:prSet phldrT="[Text]"/>
      <dgm:spPr/>
      <dgm:t>
        <a:bodyPr/>
        <a:lstStyle/>
        <a:p>
          <a:r>
            <a:rPr lang="en-US" altLang="zh-CN" dirty="0"/>
            <a:t>10495</a:t>
          </a:r>
          <a:endParaRPr lang="zh-CN" altLang="en-US" dirty="0"/>
        </a:p>
      </dgm:t>
    </dgm:pt>
    <dgm:pt modelId="{CBD2E65D-3342-4A8F-8C4E-DADED5B87CA3}" type="parTrans" cxnId="{14169C4D-9ABF-42E3-B7A7-855FC749233A}">
      <dgm:prSet/>
      <dgm:spPr/>
      <dgm:t>
        <a:bodyPr/>
        <a:lstStyle/>
        <a:p>
          <a:endParaRPr lang="zh-CN" altLang="en-US"/>
        </a:p>
      </dgm:t>
    </dgm:pt>
    <dgm:pt modelId="{4DC18044-ABE9-4FD7-B4C8-2C2DA3D41C31}" type="sibTrans" cxnId="{14169C4D-9ABF-42E3-B7A7-855FC749233A}">
      <dgm:prSet/>
      <dgm:spPr/>
      <dgm:t>
        <a:bodyPr/>
        <a:lstStyle/>
        <a:p>
          <a:endParaRPr lang="zh-CN" altLang="en-US"/>
        </a:p>
      </dgm:t>
    </dgm:pt>
    <dgm:pt modelId="{D0C4803D-AF9A-4A12-B16B-DE9A40B70ACB}">
      <dgm:prSet phldrT="[Text]"/>
      <dgm:spPr/>
      <dgm:t>
        <a:bodyPr/>
        <a:lstStyle/>
        <a:p>
          <a:r>
            <a:rPr lang="zh-CN" altLang="en-US" dirty="0"/>
            <a:t>原始</a:t>
          </a:r>
          <a:r>
            <a:rPr lang="en-US" altLang="zh-CN" dirty="0"/>
            <a:t>MRTR</a:t>
          </a:r>
          <a:r>
            <a:rPr lang="zh-CN" altLang="en-US" dirty="0"/>
            <a:t>产品总景数</a:t>
          </a:r>
        </a:p>
      </dgm:t>
    </dgm:pt>
    <dgm:pt modelId="{38E8F5CC-01BA-4222-A644-88F42AFFD4E5}" type="parTrans" cxnId="{1AA4086F-67F8-4983-8154-345C59DDA78C}">
      <dgm:prSet/>
      <dgm:spPr/>
      <dgm:t>
        <a:bodyPr/>
        <a:lstStyle/>
        <a:p>
          <a:endParaRPr lang="zh-CN" altLang="en-US"/>
        </a:p>
      </dgm:t>
    </dgm:pt>
    <dgm:pt modelId="{936809F2-3136-4B08-AA75-93B4C8CBCB39}" type="sibTrans" cxnId="{1AA4086F-67F8-4983-8154-345C59DDA78C}">
      <dgm:prSet/>
      <dgm:spPr/>
      <dgm:t>
        <a:bodyPr/>
        <a:lstStyle/>
        <a:p>
          <a:endParaRPr lang="zh-CN" altLang="en-US"/>
        </a:p>
      </dgm:t>
    </dgm:pt>
    <dgm:pt modelId="{3F8FAE29-A302-4ECD-88E9-04DF221A5085}">
      <dgm:prSet phldrT="[Text]"/>
      <dgm:spPr/>
      <dgm:t>
        <a:bodyPr/>
        <a:lstStyle/>
        <a:p>
          <a:r>
            <a:rPr lang="zh-CN" altLang="en-US" dirty="0"/>
            <a:t>时间版本为</a:t>
          </a:r>
          <a:r>
            <a:rPr lang="en-US" altLang="zh-CN" dirty="0"/>
            <a:t>2024/09</a:t>
          </a:r>
          <a:endParaRPr lang="zh-CN" altLang="en-US" dirty="0"/>
        </a:p>
      </dgm:t>
    </dgm:pt>
    <dgm:pt modelId="{9E6862C3-FD6E-4DA1-A905-5E5C6A6F365E}" type="parTrans" cxnId="{B5B9ED7A-E090-4996-AAE2-13420CD78516}">
      <dgm:prSet/>
      <dgm:spPr/>
      <dgm:t>
        <a:bodyPr/>
        <a:lstStyle/>
        <a:p>
          <a:endParaRPr lang="zh-CN" altLang="en-US"/>
        </a:p>
      </dgm:t>
    </dgm:pt>
    <dgm:pt modelId="{1FA9A2E5-0048-4660-A7A2-C421ED24A176}" type="sibTrans" cxnId="{B5B9ED7A-E090-4996-AAE2-13420CD78516}">
      <dgm:prSet/>
      <dgm:spPr/>
      <dgm:t>
        <a:bodyPr/>
        <a:lstStyle/>
        <a:p>
          <a:endParaRPr lang="zh-CN" altLang="en-US"/>
        </a:p>
      </dgm:t>
    </dgm:pt>
    <dgm:pt modelId="{2004409B-48DD-4DEE-B7E8-D69B4088BB98}">
      <dgm:prSet phldrT="[Text]"/>
      <dgm:spPr/>
      <dgm:t>
        <a:bodyPr/>
        <a:lstStyle/>
        <a:p>
          <a:r>
            <a:rPr lang="en-US" altLang="zh-CN" dirty="0"/>
            <a:t>4431</a:t>
          </a:r>
          <a:endParaRPr lang="zh-CN" altLang="en-US" dirty="0"/>
        </a:p>
      </dgm:t>
    </dgm:pt>
    <dgm:pt modelId="{8C84DA49-131E-4948-85FC-15CEC827E587}" type="parTrans" cxnId="{7EBDDBEE-CA13-4419-85DE-B75AFEBE4070}">
      <dgm:prSet/>
      <dgm:spPr/>
      <dgm:t>
        <a:bodyPr/>
        <a:lstStyle/>
        <a:p>
          <a:endParaRPr lang="zh-CN" altLang="en-US"/>
        </a:p>
      </dgm:t>
    </dgm:pt>
    <dgm:pt modelId="{4EFCE1FC-8143-42DE-89B2-899061BBEF94}" type="sibTrans" cxnId="{7EBDDBEE-CA13-4419-85DE-B75AFEBE4070}">
      <dgm:prSet/>
      <dgm:spPr/>
      <dgm:t>
        <a:bodyPr/>
        <a:lstStyle/>
        <a:p>
          <a:endParaRPr lang="zh-CN" altLang="en-US"/>
        </a:p>
      </dgm:t>
    </dgm:pt>
    <dgm:pt modelId="{17582D22-4029-4F13-81F1-519D67C4F7AE}">
      <dgm:prSet phldrT="[Text]"/>
      <dgm:spPr/>
      <dgm:t>
        <a:bodyPr/>
        <a:lstStyle/>
        <a:p>
          <a:r>
            <a:rPr lang="zh-CN" altLang="en-US" dirty="0"/>
            <a:t>去除单景无重叠区影像</a:t>
          </a:r>
        </a:p>
      </dgm:t>
    </dgm:pt>
    <dgm:pt modelId="{A5410055-B6D0-4CDD-AFE8-3A07FACDCB88}" type="parTrans" cxnId="{22674243-EB50-47EB-8889-41064A236B70}">
      <dgm:prSet/>
      <dgm:spPr/>
      <dgm:t>
        <a:bodyPr/>
        <a:lstStyle/>
        <a:p>
          <a:endParaRPr lang="zh-CN" altLang="en-US"/>
        </a:p>
      </dgm:t>
    </dgm:pt>
    <dgm:pt modelId="{FFBDECA0-159F-4054-A14D-497639F0EA16}" type="sibTrans" cxnId="{22674243-EB50-47EB-8889-41064A236B70}">
      <dgm:prSet/>
      <dgm:spPr/>
      <dgm:t>
        <a:bodyPr/>
        <a:lstStyle/>
        <a:p>
          <a:endParaRPr lang="zh-CN" altLang="en-US"/>
        </a:p>
      </dgm:t>
    </dgm:pt>
    <dgm:pt modelId="{DFD35B23-9A28-40FC-9083-91B3CBD50BC2}">
      <dgm:prSet phldrT="[Text]"/>
      <dgm:spPr/>
      <dgm:t>
        <a:bodyPr/>
        <a:lstStyle/>
        <a:p>
          <a:r>
            <a:rPr lang="en-US" altLang="zh-CN" dirty="0"/>
            <a:t>4375</a:t>
          </a:r>
          <a:endParaRPr lang="zh-CN" altLang="en-US" dirty="0"/>
        </a:p>
      </dgm:t>
    </dgm:pt>
    <dgm:pt modelId="{CC931A28-913D-4A8F-B8E5-5A760D4085AB}" type="parTrans" cxnId="{0ADDE3A4-F649-4165-BE16-560C94A8135E}">
      <dgm:prSet/>
      <dgm:spPr/>
      <dgm:t>
        <a:bodyPr/>
        <a:lstStyle/>
        <a:p>
          <a:endParaRPr lang="zh-CN" altLang="en-US"/>
        </a:p>
      </dgm:t>
    </dgm:pt>
    <dgm:pt modelId="{07869795-DD0D-4712-871E-AB6C71C816D7}" type="sibTrans" cxnId="{0ADDE3A4-F649-4165-BE16-560C94A8135E}">
      <dgm:prSet/>
      <dgm:spPr/>
      <dgm:t>
        <a:bodyPr/>
        <a:lstStyle/>
        <a:p>
          <a:endParaRPr lang="zh-CN" altLang="en-US"/>
        </a:p>
      </dgm:t>
    </dgm:pt>
    <dgm:pt modelId="{E8F112A9-AA7D-4C63-9670-340EF9BC7D08}">
      <dgm:prSet phldrT="[Text]"/>
      <dgm:spPr/>
      <dgm:t>
        <a:bodyPr/>
        <a:lstStyle/>
        <a:p>
          <a:r>
            <a:rPr lang="zh-CN" altLang="en-US" dirty="0"/>
            <a:t>删除所有可重叠区域中最大重叠区小于</a:t>
          </a:r>
          <a:r>
            <a:rPr lang="en-US" altLang="zh-CN" dirty="0"/>
            <a:t>3.24km²</a:t>
          </a:r>
          <a:r>
            <a:rPr lang="zh-CN" altLang="en-US" dirty="0"/>
            <a:t>的影像</a:t>
          </a:r>
        </a:p>
      </dgm:t>
    </dgm:pt>
    <dgm:pt modelId="{88AF67B7-A80A-4F14-9AF3-F1C916F8F630}" type="parTrans" cxnId="{F800AB9A-2F5F-4874-8A7A-C3508BDF2D03}">
      <dgm:prSet/>
      <dgm:spPr/>
      <dgm:t>
        <a:bodyPr/>
        <a:lstStyle/>
        <a:p>
          <a:endParaRPr lang="zh-CN" altLang="en-US"/>
        </a:p>
      </dgm:t>
    </dgm:pt>
    <dgm:pt modelId="{F6386829-F616-4CFB-A789-C7FE3658D53E}" type="sibTrans" cxnId="{F800AB9A-2F5F-4874-8A7A-C3508BDF2D03}">
      <dgm:prSet/>
      <dgm:spPr/>
      <dgm:t>
        <a:bodyPr/>
        <a:lstStyle/>
        <a:p>
          <a:endParaRPr lang="zh-CN" altLang="en-US"/>
        </a:p>
      </dgm:t>
    </dgm:pt>
    <dgm:pt modelId="{9096F6A5-8949-452B-AA03-DCB856A334C3}">
      <dgm:prSet phldrT="[Text]"/>
      <dgm:spPr/>
      <dgm:t>
        <a:bodyPr/>
        <a:lstStyle/>
        <a:p>
          <a:r>
            <a:rPr lang="zh-CN" altLang="en-US" dirty="0"/>
            <a:t>即：少于</a:t>
          </a:r>
          <a:r>
            <a:rPr lang="en-US" altLang="zh-CN" dirty="0"/>
            <a:t>1e4</a:t>
          </a:r>
          <a:r>
            <a:rPr lang="zh-CN" altLang="en-US" dirty="0"/>
            <a:t>个像素，单个像素为</a:t>
          </a:r>
          <a:r>
            <a:rPr lang="en-US" altLang="zh-CN" dirty="0"/>
            <a:t>18m×18m</a:t>
          </a:r>
          <a:endParaRPr lang="zh-CN" altLang="en-US" dirty="0"/>
        </a:p>
      </dgm:t>
    </dgm:pt>
    <dgm:pt modelId="{2E45DB2D-D6AC-461D-BF76-8A7413242D88}" type="parTrans" cxnId="{9B12014F-FCD7-4FBB-9523-E41BCA687240}">
      <dgm:prSet/>
      <dgm:spPr/>
      <dgm:t>
        <a:bodyPr/>
        <a:lstStyle/>
        <a:p>
          <a:endParaRPr lang="zh-CN" altLang="en-US"/>
        </a:p>
      </dgm:t>
    </dgm:pt>
    <dgm:pt modelId="{877BDE43-8362-4E13-93BC-D315F4F5CD47}" type="sibTrans" cxnId="{9B12014F-FCD7-4FBB-9523-E41BCA687240}">
      <dgm:prSet/>
      <dgm:spPr/>
      <dgm:t>
        <a:bodyPr/>
        <a:lstStyle/>
        <a:p>
          <a:endParaRPr lang="zh-CN" altLang="en-US"/>
        </a:p>
      </dgm:t>
    </dgm:pt>
    <dgm:pt modelId="{F5DD8C01-6DDA-4439-BDF9-A3A3C7965016}" type="pres">
      <dgm:prSet presAssocID="{8353E4C6-E16C-4280-87C3-FF2A278104A9}" presName="linearFlow" presStyleCnt="0">
        <dgm:presLayoutVars>
          <dgm:dir/>
          <dgm:animLvl val="lvl"/>
          <dgm:resizeHandles val="exact"/>
        </dgm:presLayoutVars>
      </dgm:prSet>
      <dgm:spPr/>
    </dgm:pt>
    <dgm:pt modelId="{D53B9DFD-45BF-4C0C-A40B-91FE01A76943}" type="pres">
      <dgm:prSet presAssocID="{FCC7FF75-3B0E-424D-AA2F-DE2B6D37D310}" presName="composite" presStyleCnt="0"/>
      <dgm:spPr/>
    </dgm:pt>
    <dgm:pt modelId="{66C1DCA4-F11F-4A82-A4B1-E93F318C494F}" type="pres">
      <dgm:prSet presAssocID="{FCC7FF75-3B0E-424D-AA2F-DE2B6D37D31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DABE216-7B64-4523-A290-C235CFBD4F75}" type="pres">
      <dgm:prSet presAssocID="{FCC7FF75-3B0E-424D-AA2F-DE2B6D37D310}" presName="descendantText" presStyleLbl="alignAcc1" presStyleIdx="0" presStyleCnt="3">
        <dgm:presLayoutVars>
          <dgm:bulletEnabled val="1"/>
        </dgm:presLayoutVars>
      </dgm:prSet>
      <dgm:spPr/>
    </dgm:pt>
    <dgm:pt modelId="{F039EEF1-1394-4A11-8F8F-B97455EBBBBA}" type="pres">
      <dgm:prSet presAssocID="{4DC18044-ABE9-4FD7-B4C8-2C2DA3D41C31}" presName="sp" presStyleCnt="0"/>
      <dgm:spPr/>
    </dgm:pt>
    <dgm:pt modelId="{46D14103-E93F-4A9A-A3D9-77A8E9ED8B08}" type="pres">
      <dgm:prSet presAssocID="{2004409B-48DD-4DEE-B7E8-D69B4088BB98}" presName="composite" presStyleCnt="0"/>
      <dgm:spPr/>
    </dgm:pt>
    <dgm:pt modelId="{E889E683-5C63-4A63-8DE9-05C601D391AE}" type="pres">
      <dgm:prSet presAssocID="{2004409B-48DD-4DEE-B7E8-D69B4088BB9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1B9A996-EACA-4DEC-8971-62A39FE30F9B}" type="pres">
      <dgm:prSet presAssocID="{2004409B-48DD-4DEE-B7E8-D69B4088BB98}" presName="descendantText" presStyleLbl="alignAcc1" presStyleIdx="1" presStyleCnt="3">
        <dgm:presLayoutVars>
          <dgm:bulletEnabled val="1"/>
        </dgm:presLayoutVars>
      </dgm:prSet>
      <dgm:spPr/>
    </dgm:pt>
    <dgm:pt modelId="{48BB0E14-B3A0-4162-93BE-4346AE06DFCD}" type="pres">
      <dgm:prSet presAssocID="{4EFCE1FC-8143-42DE-89B2-899061BBEF94}" presName="sp" presStyleCnt="0"/>
      <dgm:spPr/>
    </dgm:pt>
    <dgm:pt modelId="{F797C90E-8513-4169-AE21-16FDA178F9BF}" type="pres">
      <dgm:prSet presAssocID="{DFD35B23-9A28-40FC-9083-91B3CBD50BC2}" presName="composite" presStyleCnt="0"/>
      <dgm:spPr/>
    </dgm:pt>
    <dgm:pt modelId="{FF0512C0-F05E-4949-9062-01B8234E9E8B}" type="pres">
      <dgm:prSet presAssocID="{DFD35B23-9A28-40FC-9083-91B3CBD50BC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8206ACB-9859-41EB-A39A-DF1D193E70AE}" type="pres">
      <dgm:prSet presAssocID="{DFD35B23-9A28-40FC-9083-91B3CBD50BC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EF08816-810C-48D7-AEC8-5B0EDF31FFF9}" type="presOf" srcId="{8353E4C6-E16C-4280-87C3-FF2A278104A9}" destId="{F5DD8C01-6DDA-4439-BDF9-A3A3C7965016}" srcOrd="0" destOrd="0" presId="urn:microsoft.com/office/officeart/2005/8/layout/chevron2"/>
    <dgm:cxn modelId="{BF7E4019-8687-49C2-B1A4-0C7F89FFBCEF}" type="presOf" srcId="{E8F112A9-AA7D-4C63-9670-340EF9BC7D08}" destId="{98206ACB-9859-41EB-A39A-DF1D193E70AE}" srcOrd="0" destOrd="0" presId="urn:microsoft.com/office/officeart/2005/8/layout/chevron2"/>
    <dgm:cxn modelId="{22674243-EB50-47EB-8889-41064A236B70}" srcId="{2004409B-48DD-4DEE-B7E8-D69B4088BB98}" destId="{17582D22-4029-4F13-81F1-519D67C4F7AE}" srcOrd="0" destOrd="0" parTransId="{A5410055-B6D0-4CDD-AFE8-3A07FACDCB88}" sibTransId="{FFBDECA0-159F-4054-A14D-497639F0EA16}"/>
    <dgm:cxn modelId="{EDC41165-2090-483F-847E-24E91D3EE71C}" type="presOf" srcId="{17582D22-4029-4F13-81F1-519D67C4F7AE}" destId="{E1B9A996-EACA-4DEC-8971-62A39FE30F9B}" srcOrd="0" destOrd="0" presId="urn:microsoft.com/office/officeart/2005/8/layout/chevron2"/>
    <dgm:cxn modelId="{14169C4D-9ABF-42E3-B7A7-855FC749233A}" srcId="{8353E4C6-E16C-4280-87C3-FF2A278104A9}" destId="{FCC7FF75-3B0E-424D-AA2F-DE2B6D37D310}" srcOrd="0" destOrd="0" parTransId="{CBD2E65D-3342-4A8F-8C4E-DADED5B87CA3}" sibTransId="{4DC18044-ABE9-4FD7-B4C8-2C2DA3D41C31}"/>
    <dgm:cxn modelId="{9B12014F-FCD7-4FBB-9523-E41BCA687240}" srcId="{DFD35B23-9A28-40FC-9083-91B3CBD50BC2}" destId="{9096F6A5-8949-452B-AA03-DCB856A334C3}" srcOrd="1" destOrd="0" parTransId="{2E45DB2D-D6AC-461D-BF76-8A7413242D88}" sibTransId="{877BDE43-8362-4E13-93BC-D315F4F5CD47}"/>
    <dgm:cxn modelId="{1AA4086F-67F8-4983-8154-345C59DDA78C}" srcId="{FCC7FF75-3B0E-424D-AA2F-DE2B6D37D310}" destId="{D0C4803D-AF9A-4A12-B16B-DE9A40B70ACB}" srcOrd="0" destOrd="0" parTransId="{38E8F5CC-01BA-4222-A644-88F42AFFD4E5}" sibTransId="{936809F2-3136-4B08-AA75-93B4C8CBCB39}"/>
    <dgm:cxn modelId="{C96C2457-391F-4190-9FC8-33992BABCF1A}" type="presOf" srcId="{9096F6A5-8949-452B-AA03-DCB856A334C3}" destId="{98206ACB-9859-41EB-A39A-DF1D193E70AE}" srcOrd="0" destOrd="1" presId="urn:microsoft.com/office/officeart/2005/8/layout/chevron2"/>
    <dgm:cxn modelId="{B5B9ED7A-E090-4996-AAE2-13420CD78516}" srcId="{FCC7FF75-3B0E-424D-AA2F-DE2B6D37D310}" destId="{3F8FAE29-A302-4ECD-88E9-04DF221A5085}" srcOrd="1" destOrd="0" parTransId="{9E6862C3-FD6E-4DA1-A905-5E5C6A6F365E}" sibTransId="{1FA9A2E5-0048-4660-A7A2-C421ED24A176}"/>
    <dgm:cxn modelId="{F800AB9A-2F5F-4874-8A7A-C3508BDF2D03}" srcId="{DFD35B23-9A28-40FC-9083-91B3CBD50BC2}" destId="{E8F112A9-AA7D-4C63-9670-340EF9BC7D08}" srcOrd="0" destOrd="0" parTransId="{88AF67B7-A80A-4F14-9AF3-F1C916F8F630}" sibTransId="{F6386829-F616-4CFB-A789-C7FE3658D53E}"/>
    <dgm:cxn modelId="{0ADDE3A4-F649-4165-BE16-560C94A8135E}" srcId="{8353E4C6-E16C-4280-87C3-FF2A278104A9}" destId="{DFD35B23-9A28-40FC-9083-91B3CBD50BC2}" srcOrd="2" destOrd="0" parTransId="{CC931A28-913D-4A8F-B8E5-5A760D4085AB}" sibTransId="{07869795-DD0D-4712-871E-AB6C71C816D7}"/>
    <dgm:cxn modelId="{DBDB72DD-3527-4F1A-9F8E-0AF8F59921D2}" type="presOf" srcId="{3F8FAE29-A302-4ECD-88E9-04DF221A5085}" destId="{8DABE216-7B64-4523-A290-C235CFBD4F75}" srcOrd="0" destOrd="1" presId="urn:microsoft.com/office/officeart/2005/8/layout/chevron2"/>
    <dgm:cxn modelId="{1D9CCADF-A6D3-4988-9355-06E08D5A93D5}" type="presOf" srcId="{FCC7FF75-3B0E-424D-AA2F-DE2B6D37D310}" destId="{66C1DCA4-F11F-4A82-A4B1-E93F318C494F}" srcOrd="0" destOrd="0" presId="urn:microsoft.com/office/officeart/2005/8/layout/chevron2"/>
    <dgm:cxn modelId="{553734E5-F671-4C53-A9BB-2FD643AFB112}" type="presOf" srcId="{2004409B-48DD-4DEE-B7E8-D69B4088BB98}" destId="{E889E683-5C63-4A63-8DE9-05C601D391AE}" srcOrd="0" destOrd="0" presId="urn:microsoft.com/office/officeart/2005/8/layout/chevron2"/>
    <dgm:cxn modelId="{DA7497EB-F7E4-45AB-8002-0FF7B9949EDC}" type="presOf" srcId="{DFD35B23-9A28-40FC-9083-91B3CBD50BC2}" destId="{FF0512C0-F05E-4949-9062-01B8234E9E8B}" srcOrd="0" destOrd="0" presId="urn:microsoft.com/office/officeart/2005/8/layout/chevron2"/>
    <dgm:cxn modelId="{7EBDDBEE-CA13-4419-85DE-B75AFEBE4070}" srcId="{8353E4C6-E16C-4280-87C3-FF2A278104A9}" destId="{2004409B-48DD-4DEE-B7E8-D69B4088BB98}" srcOrd="1" destOrd="0" parTransId="{8C84DA49-131E-4948-85FC-15CEC827E587}" sibTransId="{4EFCE1FC-8143-42DE-89B2-899061BBEF94}"/>
    <dgm:cxn modelId="{E01DBEF9-C633-4E69-B401-707A0F0162E1}" type="presOf" srcId="{D0C4803D-AF9A-4A12-B16B-DE9A40B70ACB}" destId="{8DABE216-7B64-4523-A290-C235CFBD4F75}" srcOrd="0" destOrd="0" presId="urn:microsoft.com/office/officeart/2005/8/layout/chevron2"/>
    <dgm:cxn modelId="{6C10E43E-D629-4C57-9DE5-38324EE736B4}" type="presParOf" srcId="{F5DD8C01-6DDA-4439-BDF9-A3A3C7965016}" destId="{D53B9DFD-45BF-4C0C-A40B-91FE01A76943}" srcOrd="0" destOrd="0" presId="urn:microsoft.com/office/officeart/2005/8/layout/chevron2"/>
    <dgm:cxn modelId="{EC95DEAD-23A9-481D-88BD-E5C0C90BFCB8}" type="presParOf" srcId="{D53B9DFD-45BF-4C0C-A40B-91FE01A76943}" destId="{66C1DCA4-F11F-4A82-A4B1-E93F318C494F}" srcOrd="0" destOrd="0" presId="urn:microsoft.com/office/officeart/2005/8/layout/chevron2"/>
    <dgm:cxn modelId="{B70390FD-F044-46A8-8B59-7068150676C6}" type="presParOf" srcId="{D53B9DFD-45BF-4C0C-A40B-91FE01A76943}" destId="{8DABE216-7B64-4523-A290-C235CFBD4F75}" srcOrd="1" destOrd="0" presId="urn:microsoft.com/office/officeart/2005/8/layout/chevron2"/>
    <dgm:cxn modelId="{9F02B744-7513-4727-8C0A-373AA0F7ED1A}" type="presParOf" srcId="{F5DD8C01-6DDA-4439-BDF9-A3A3C7965016}" destId="{F039EEF1-1394-4A11-8F8F-B97455EBBBBA}" srcOrd="1" destOrd="0" presId="urn:microsoft.com/office/officeart/2005/8/layout/chevron2"/>
    <dgm:cxn modelId="{A901FE99-C3D2-485A-AE41-46E2A89F9CEA}" type="presParOf" srcId="{F5DD8C01-6DDA-4439-BDF9-A3A3C7965016}" destId="{46D14103-E93F-4A9A-A3D9-77A8E9ED8B08}" srcOrd="2" destOrd="0" presId="urn:microsoft.com/office/officeart/2005/8/layout/chevron2"/>
    <dgm:cxn modelId="{7125C899-CF96-451B-A0DD-4E119EF15255}" type="presParOf" srcId="{46D14103-E93F-4A9A-A3D9-77A8E9ED8B08}" destId="{E889E683-5C63-4A63-8DE9-05C601D391AE}" srcOrd="0" destOrd="0" presId="urn:microsoft.com/office/officeart/2005/8/layout/chevron2"/>
    <dgm:cxn modelId="{2E40280F-F122-470D-93FA-4D329BEEB8FB}" type="presParOf" srcId="{46D14103-E93F-4A9A-A3D9-77A8E9ED8B08}" destId="{E1B9A996-EACA-4DEC-8971-62A39FE30F9B}" srcOrd="1" destOrd="0" presId="urn:microsoft.com/office/officeart/2005/8/layout/chevron2"/>
    <dgm:cxn modelId="{61BE090C-535D-4A19-BD6E-26CFDBADC5A4}" type="presParOf" srcId="{F5DD8C01-6DDA-4439-BDF9-A3A3C7965016}" destId="{48BB0E14-B3A0-4162-93BE-4346AE06DFCD}" srcOrd="3" destOrd="0" presId="urn:microsoft.com/office/officeart/2005/8/layout/chevron2"/>
    <dgm:cxn modelId="{9A98D8D9-3AA9-440E-BE3D-CB89D2AAC3DB}" type="presParOf" srcId="{F5DD8C01-6DDA-4439-BDF9-A3A3C7965016}" destId="{F797C90E-8513-4169-AE21-16FDA178F9BF}" srcOrd="4" destOrd="0" presId="urn:microsoft.com/office/officeart/2005/8/layout/chevron2"/>
    <dgm:cxn modelId="{165D4225-C06B-4BB1-A4BD-AC0F43CC0554}" type="presParOf" srcId="{F797C90E-8513-4169-AE21-16FDA178F9BF}" destId="{FF0512C0-F05E-4949-9062-01B8234E9E8B}" srcOrd="0" destOrd="0" presId="urn:microsoft.com/office/officeart/2005/8/layout/chevron2"/>
    <dgm:cxn modelId="{5267D37B-5A9E-4A2E-BFAE-690DE8C3BAC3}" type="presParOf" srcId="{F797C90E-8513-4169-AE21-16FDA178F9BF}" destId="{98206ACB-9859-41EB-A39A-DF1D193E70A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1DCA4-F11F-4A82-A4B1-E93F318C494F}">
      <dsp:nvSpPr>
        <dsp:cNvPr id="0" name=""/>
        <dsp:cNvSpPr/>
      </dsp:nvSpPr>
      <dsp:spPr>
        <a:xfrm rot="5400000">
          <a:off x="-149150" y="150410"/>
          <a:ext cx="994333" cy="6960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10495</a:t>
          </a:r>
          <a:endParaRPr lang="zh-CN" altLang="en-US" sz="1700" kern="1200" dirty="0"/>
        </a:p>
      </dsp:txBody>
      <dsp:txXfrm rot="-5400000">
        <a:off x="1" y="349277"/>
        <a:ext cx="696033" cy="298300"/>
      </dsp:txXfrm>
    </dsp:sp>
    <dsp:sp modelId="{8DABE216-7B64-4523-A290-C235CFBD4F75}">
      <dsp:nvSpPr>
        <dsp:cNvPr id="0" name=""/>
        <dsp:cNvSpPr/>
      </dsp:nvSpPr>
      <dsp:spPr>
        <a:xfrm rot="5400000">
          <a:off x="3085921" y="-2388627"/>
          <a:ext cx="646316" cy="54260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原始</a:t>
          </a:r>
          <a:r>
            <a:rPr lang="en-US" altLang="zh-CN" sz="1600" kern="1200" dirty="0"/>
            <a:t>MRTR</a:t>
          </a:r>
          <a:r>
            <a:rPr lang="zh-CN" altLang="en-US" sz="1600" kern="1200" dirty="0"/>
            <a:t>产品总景数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时间版本为</a:t>
          </a:r>
          <a:r>
            <a:rPr lang="en-US" altLang="zh-CN" sz="1600" kern="1200" dirty="0"/>
            <a:t>2024/09</a:t>
          </a:r>
          <a:endParaRPr lang="zh-CN" altLang="en-US" sz="1600" kern="1200" dirty="0"/>
        </a:p>
      </dsp:txBody>
      <dsp:txXfrm rot="-5400000">
        <a:off x="696034" y="32811"/>
        <a:ext cx="5394541" cy="583214"/>
      </dsp:txXfrm>
    </dsp:sp>
    <dsp:sp modelId="{E889E683-5C63-4A63-8DE9-05C601D391AE}">
      <dsp:nvSpPr>
        <dsp:cNvPr id="0" name=""/>
        <dsp:cNvSpPr/>
      </dsp:nvSpPr>
      <dsp:spPr>
        <a:xfrm rot="5400000">
          <a:off x="-149150" y="937586"/>
          <a:ext cx="994333" cy="6960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4431</a:t>
          </a:r>
          <a:endParaRPr lang="zh-CN" altLang="en-US" sz="1700" kern="1200" dirty="0"/>
        </a:p>
      </dsp:txBody>
      <dsp:txXfrm rot="-5400000">
        <a:off x="1" y="1136453"/>
        <a:ext cx="696033" cy="298300"/>
      </dsp:txXfrm>
    </dsp:sp>
    <dsp:sp modelId="{E1B9A996-EACA-4DEC-8971-62A39FE30F9B}">
      <dsp:nvSpPr>
        <dsp:cNvPr id="0" name=""/>
        <dsp:cNvSpPr/>
      </dsp:nvSpPr>
      <dsp:spPr>
        <a:xfrm rot="5400000">
          <a:off x="3085921" y="-1601451"/>
          <a:ext cx="646316" cy="54260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去除单景无重叠区影像</a:t>
          </a:r>
        </a:p>
      </dsp:txBody>
      <dsp:txXfrm rot="-5400000">
        <a:off x="696034" y="819987"/>
        <a:ext cx="5394541" cy="583214"/>
      </dsp:txXfrm>
    </dsp:sp>
    <dsp:sp modelId="{FF0512C0-F05E-4949-9062-01B8234E9E8B}">
      <dsp:nvSpPr>
        <dsp:cNvPr id="0" name=""/>
        <dsp:cNvSpPr/>
      </dsp:nvSpPr>
      <dsp:spPr>
        <a:xfrm rot="5400000">
          <a:off x="-149150" y="1724762"/>
          <a:ext cx="994333" cy="6960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4375</a:t>
          </a:r>
          <a:endParaRPr lang="zh-CN" altLang="en-US" sz="1700" kern="1200" dirty="0"/>
        </a:p>
      </dsp:txBody>
      <dsp:txXfrm rot="-5400000">
        <a:off x="1" y="1923629"/>
        <a:ext cx="696033" cy="298300"/>
      </dsp:txXfrm>
    </dsp:sp>
    <dsp:sp modelId="{98206ACB-9859-41EB-A39A-DF1D193E70AE}">
      <dsp:nvSpPr>
        <dsp:cNvPr id="0" name=""/>
        <dsp:cNvSpPr/>
      </dsp:nvSpPr>
      <dsp:spPr>
        <a:xfrm rot="5400000">
          <a:off x="3085921" y="-814275"/>
          <a:ext cx="646316" cy="54260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删除所有可重叠区域中最大重叠区小于</a:t>
          </a:r>
          <a:r>
            <a:rPr lang="en-US" altLang="zh-CN" sz="1600" kern="1200" dirty="0"/>
            <a:t>3.24km²</a:t>
          </a:r>
          <a:r>
            <a:rPr lang="zh-CN" altLang="en-US" sz="1600" kern="1200" dirty="0"/>
            <a:t>的影像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即：少于</a:t>
          </a:r>
          <a:r>
            <a:rPr lang="en-US" altLang="zh-CN" sz="1600" kern="1200" dirty="0"/>
            <a:t>1e4</a:t>
          </a:r>
          <a:r>
            <a:rPr lang="zh-CN" altLang="en-US" sz="1600" kern="1200" dirty="0"/>
            <a:t>个像素，单个像素为</a:t>
          </a:r>
          <a:r>
            <a:rPr lang="en-US" altLang="zh-CN" sz="1600" kern="1200" dirty="0"/>
            <a:t>18m×18m</a:t>
          </a:r>
          <a:endParaRPr lang="zh-CN" altLang="en-US" sz="1600" kern="1200" dirty="0"/>
        </a:p>
      </dsp:txBody>
      <dsp:txXfrm rot="-5400000">
        <a:off x="696034" y="1607163"/>
        <a:ext cx="5394541" cy="58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A3C27-8AC9-4AE4-A735-F4D508FEE18D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ABFC8-AA9C-45B0-A6D5-10F2DC0DC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21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ABFC8-AA9C-45B0-A6D5-10F2DC0DC21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65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Reference: https://doi.org/10.1016/j.icarus.2019.113526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ABFC8-AA9C-45B0-A6D5-10F2DC0DC21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333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Reference: https://doi.org/10.1016/j.icarus.2019.113526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ABFC8-AA9C-45B0-A6D5-10F2DC0DC21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581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Reference: https://agupubs.onlinelibrary.wiley.com/doi/10.1002/2016JE005028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ABFC8-AA9C-45B0-A6D5-10F2DC0DC21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12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5B8B-98BA-4C6E-9C79-D45C71A86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0C19D-AD3C-4C86-A694-D1A24EE02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1E835-9CE5-4036-8EC2-209BAB61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4F7C8-C2CA-414C-A9F1-D27045CD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7C312-DC30-4140-82E5-05D6D773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14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0BF1-2830-4F13-92BA-F57D7CF1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AF1B7-8783-45C7-984C-5636B5692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F1EB8-6043-42A5-8D8F-D91A2745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C8551-6CCE-49FE-BB2D-56784488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DF029-AA37-470A-8403-CAC9D4E0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00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8EA97-7EE6-4A29-B858-ADC3FEC5A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24ADA-79BF-4A68-BF6E-7833AB7E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12079-A9B4-4CA5-B88A-73C1BB50B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16C0-C1EA-43D2-A530-C51E32BB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A4BAC-9915-4E02-85A0-305883FD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5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E062-6EBE-45F5-A3C5-8E326074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B866-D023-4EEE-8390-D5FB57B29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B1D56-0B0F-42F3-B3EF-3882A4EDD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A8B97-F455-4FC8-AA5B-DC6AA8C05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45EB8-7819-4B33-AC6A-D2C0974F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22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3496-C55D-48AB-A4AB-7753B937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B6160-8F58-44FA-9032-F10AC5BC7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C02D7-39D8-4A41-9970-D4E95F6D4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695C9-047A-4799-B487-8B36D552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05A7E-A06B-4E50-9DFD-7FE1D09C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0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8B7E-EA24-4DA9-A385-5A923716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C89E-C6D1-48DB-B400-AF13A410F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F7F58-3919-4E82-BFD9-401DA9BC5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471CA-9099-4938-A09E-B31398310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C74AA-9621-4A92-ABFC-17135852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319C0-03DB-4B53-99B1-F374412D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53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6051-D136-44BF-BFF2-292CAD2B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DF580-B298-4EDA-BE74-9EC05C66B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454EE-639D-4D9A-A647-6A17922E0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6FC56-7A5E-470C-A91B-95F120469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CBDD7-3959-494B-AEB0-6E3EFB107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188CBA-3FF8-4275-B79C-37C775D0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C4937-8248-4EF7-8387-862DF8E7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9E9FC-C34B-4A44-8E00-573306FD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10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97E4-5207-4F87-98C3-C9FCF56F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F3738-5F82-4561-AAFF-99432F73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1C8D3-EC08-4910-A415-F642B29F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420E6-BD80-4EA1-A309-77A70308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68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0EC753-2316-4A86-BA49-9B685A83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982A2-C686-45C3-A003-7C5A2E1C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21DE9-02CB-434A-A98A-9E0E7E9F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693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5F97-9886-4347-A400-6662BD5D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97301-6B5E-4F2A-967C-F8B98FC14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1AB62-85CE-4B69-AACB-FE355A365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A592D-4F94-4242-A7CF-B723DD9D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44CBA-6D02-4DBF-85FF-F7D4CEB0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F21D6-ACEB-4681-AC16-DD1D56E46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2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8B35-2666-42AF-B970-77725FAA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3218F-E569-4A8A-9993-545446256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D3E24-6CE2-4771-A1C0-9882698FC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0C152-FB0B-4B03-B3C5-FA42C93B3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A00C6-3736-45E8-BE60-622E087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E3962-9474-4320-8D76-DA43F503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81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159ABB-B579-4534-96ED-7435FD474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50788-E198-4198-90CC-F4C0841FA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5C051-E881-4576-9203-950508054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D65CA-0E23-4DBF-BBD1-EA6AD4BF960B}" type="datetimeFigureOut">
              <a:rPr lang="zh-CN" altLang="en-US" smtClean="0"/>
              <a:t>2025/1/23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05DA-D5B6-4B71-ACB0-324A36FBE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72F26-FA55-42DC-BDB2-F545A223B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287D1-37B4-462F-9C5B-73AC9706F2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60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opendata.aws/nasa-usgs-controlled-mro-ctx-dtm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.astrogeology.usgs.gov/docs/data/mars/ctxdtm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EA0F03-0A9C-4098-B36D-D5EFF081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165F9-936C-4B2E-8D16-1C5FE1922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初步实验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栅格数据重叠解译</a:t>
            </a:r>
          </a:p>
          <a:p>
            <a:pPr marL="0" indent="0">
              <a:buNone/>
            </a:pPr>
            <a:r>
              <a:rPr lang="en-US" altLang="zh-CN" dirty="0"/>
              <a:t>b. </a:t>
            </a:r>
            <a:r>
              <a:rPr lang="zh-CN" altLang="en-US" dirty="0"/>
              <a:t>数据切片实验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问题分析</a:t>
            </a:r>
            <a:endParaRPr lang="en-US" altLang="zh-CN" dirty="0"/>
          </a:p>
          <a:p>
            <a:pPr marL="514350" indent="-514350">
              <a:buAutoNum type="alphaLcPeriod"/>
            </a:pPr>
            <a:r>
              <a:rPr lang="zh-CN" altLang="en-US" dirty="0"/>
              <a:t>地图投影与正射投影</a:t>
            </a:r>
            <a:endParaRPr lang="en-US" altLang="zh-CN" dirty="0"/>
          </a:p>
          <a:p>
            <a:pPr marL="514350" indent="-514350">
              <a:buAutoNum type="alphaLcPeriod"/>
            </a:pPr>
            <a:r>
              <a:rPr lang="zh-CN" altLang="en-US" dirty="0"/>
              <a:t>光源引起的指数变化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解决思路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CTX DTMs</a:t>
            </a:r>
            <a:r>
              <a:rPr lang="zh-CN" altLang="en-US" dirty="0"/>
              <a:t>生产正射影像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Picture 2" descr="https://www.nasa.gov/wp-content/uploads/2023/04/3-pia22727-colorful-impact-already-in-pj.jpg">
            <a:extLst>
              <a:ext uri="{FF2B5EF4-FFF2-40B4-BE49-F238E27FC236}">
                <a16:creationId xmlns:a16="http://schemas.microsoft.com/office/drawing/2014/main" id="{51E3529B-C138-4314-88DE-DDC664CE7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0" y="2790"/>
            <a:ext cx="7197970" cy="685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08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21F3-CABD-4F14-B7B6-7D619BF1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问题分析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2AE4-CA59-4CD1-837D-A684D95D9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）太阳入射角引起光谱指数的空间变化</a:t>
            </a:r>
            <a:endParaRPr lang="en-US" altLang="zh-CN" dirty="0"/>
          </a:p>
          <a:p>
            <a:r>
              <a:rPr lang="zh-CN" altLang="en-US" dirty="0"/>
              <a:t>不确定可能对检测结果带来的影响，暂时保留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CEE49-4646-43D9-A344-292222104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39" y="2944189"/>
            <a:ext cx="4598275" cy="3687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AAB98-6E8D-480C-A8AD-9B7AEF922B28}"/>
              </a:ext>
            </a:extLst>
          </p:cNvPr>
          <p:cNvSpPr txBox="1"/>
          <p:nvPr/>
        </p:nvSpPr>
        <p:spPr>
          <a:xfrm>
            <a:off x="1073294" y="3678128"/>
            <a:ext cx="226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SOLAR_LONGITUDE</a:t>
            </a:r>
            <a:r>
              <a:rPr lang="zh-CN" altLang="en-US" dirty="0"/>
              <a:t>：</a:t>
            </a:r>
            <a:r>
              <a:rPr lang="en-US" altLang="zh-CN" dirty="0"/>
              <a:t>85.186781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72101-3FBC-4FFA-8EBB-7A125BAC8F03}"/>
              </a:ext>
            </a:extLst>
          </p:cNvPr>
          <p:cNvSpPr txBox="1"/>
          <p:nvPr/>
        </p:nvSpPr>
        <p:spPr>
          <a:xfrm>
            <a:off x="8429935" y="3678128"/>
            <a:ext cx="226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SOLAR_LONGITUDE</a:t>
            </a:r>
            <a:r>
              <a:rPr lang="zh-CN" altLang="en-US" dirty="0"/>
              <a:t>：</a:t>
            </a:r>
            <a:r>
              <a:rPr lang="en-US" altLang="zh-CN" dirty="0"/>
              <a:t>44.145962 </a:t>
            </a:r>
            <a:endParaRPr lang="zh-CN" alt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FEF71C-952D-4069-9CC0-8A6DFB80BB94}"/>
              </a:ext>
            </a:extLst>
          </p:cNvPr>
          <p:cNvCxnSpPr/>
          <p:nvPr/>
        </p:nvCxnSpPr>
        <p:spPr>
          <a:xfrm flipH="1">
            <a:off x="3213463" y="3866606"/>
            <a:ext cx="356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9CECF1-C439-423C-A087-27DAF73DB999}"/>
              </a:ext>
            </a:extLst>
          </p:cNvPr>
          <p:cNvCxnSpPr>
            <a:cxnSpLocks/>
          </p:cNvCxnSpPr>
          <p:nvPr/>
        </p:nvCxnSpPr>
        <p:spPr>
          <a:xfrm>
            <a:off x="7950924" y="3866606"/>
            <a:ext cx="539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85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21F3-CABD-4F14-B7B6-7D619BF1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问题分析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2AE4-CA59-4CD1-837D-A684D95D9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）太阳入射角引起光谱指数的空间变化</a:t>
            </a:r>
            <a:endParaRPr lang="en-US" altLang="zh-CN" dirty="0"/>
          </a:p>
          <a:p>
            <a:r>
              <a:rPr lang="zh-CN" altLang="en-US" dirty="0"/>
              <a:t>不确定可能对检测结果带来的影响，暂时保留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DEB80-A41B-4536-99C4-1D3381DC2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2899283"/>
            <a:ext cx="6583680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40E7-44B2-418B-ABB6-6BC087D8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解决思路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F3FD6-FAD6-4064-B9FC-210B7A0C3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CTX DTMs</a:t>
            </a:r>
            <a:r>
              <a:rPr lang="zh-CN" altLang="en-US" dirty="0"/>
              <a:t>生产正射影像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工作流程（拟）：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1.</a:t>
            </a:r>
            <a:r>
              <a:rPr lang="zh-CN" altLang="en-US" dirty="0"/>
              <a:t>访问</a:t>
            </a:r>
            <a:r>
              <a:rPr lang="en-US" altLang="zh-CN" dirty="0"/>
              <a:t>API</a:t>
            </a:r>
            <a:r>
              <a:rPr lang="zh-CN" altLang="en-US" dirty="0"/>
              <a:t>下载</a:t>
            </a:r>
            <a:r>
              <a:rPr lang="en-US" altLang="zh-CN" dirty="0"/>
              <a:t>ROI</a:t>
            </a:r>
            <a:r>
              <a:rPr lang="zh-CN" altLang="en-US" dirty="0"/>
              <a:t>内的</a:t>
            </a:r>
            <a:r>
              <a:rPr lang="en-US" altLang="zh-CN" dirty="0"/>
              <a:t>DTM</a:t>
            </a:r>
            <a:r>
              <a:rPr lang="zh-CN" altLang="en-US" dirty="0"/>
              <a:t>数据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2.</a:t>
            </a:r>
            <a:r>
              <a:rPr lang="zh-CN" altLang="en-US" dirty="0"/>
              <a:t>使用能够表征地物纹理特征的参数组合进行成像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3.</a:t>
            </a:r>
            <a:r>
              <a:rPr lang="zh-CN" altLang="en-US" dirty="0"/>
              <a:t>与</a:t>
            </a:r>
            <a:r>
              <a:rPr lang="en-US" altLang="zh-CN" dirty="0"/>
              <a:t>DTM</a:t>
            </a:r>
            <a:r>
              <a:rPr lang="zh-CN" altLang="en-US" dirty="0"/>
              <a:t>数据进行同名点匹配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4.</a:t>
            </a:r>
            <a:r>
              <a:rPr lang="zh-CN" altLang="en-US" dirty="0"/>
              <a:t>产生正射影像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5.</a:t>
            </a:r>
            <a:r>
              <a:rPr lang="zh-CN" altLang="en-US" dirty="0"/>
              <a:t>对影像根据底片</a:t>
            </a:r>
            <a:r>
              <a:rPr lang="en-US" altLang="zh-CN" dirty="0"/>
              <a:t>/DTM</a:t>
            </a:r>
            <a:r>
              <a:rPr lang="zh-CN" altLang="en-US" dirty="0"/>
              <a:t>分辨率重采样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6.</a:t>
            </a:r>
            <a:r>
              <a:rPr lang="zh-CN" altLang="en-US" dirty="0"/>
              <a:t>变化检测（定性</a:t>
            </a:r>
            <a:r>
              <a:rPr lang="en-US" altLang="zh-CN" dirty="0"/>
              <a:t>/</a:t>
            </a:r>
            <a:r>
              <a:rPr lang="zh-CN" altLang="en-US" dirty="0"/>
              <a:t>定量）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具体说明见后页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122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40E7-44B2-418B-ABB6-6BC087D8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解决思路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F3FD6-FAD6-4064-B9FC-210B7A0C3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工作流程（拟）：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1.</a:t>
            </a:r>
            <a:r>
              <a:rPr lang="zh-CN" altLang="en-US" dirty="0"/>
              <a:t> 下载</a:t>
            </a:r>
            <a:r>
              <a:rPr lang="en-US" altLang="zh-CN" dirty="0"/>
              <a:t>ROI</a:t>
            </a:r>
            <a:r>
              <a:rPr lang="zh-CN" altLang="en-US" dirty="0"/>
              <a:t>内</a:t>
            </a:r>
            <a:r>
              <a:rPr lang="en-US" altLang="zh-CN" dirty="0"/>
              <a:t>DTM</a:t>
            </a:r>
            <a:r>
              <a:rPr lang="zh-CN" altLang="en-US" dirty="0"/>
              <a:t>数据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AWS</a:t>
            </a:r>
            <a:r>
              <a:rPr lang="zh-CN" altLang="en-US" dirty="0"/>
              <a:t>入口：</a:t>
            </a:r>
            <a:r>
              <a:rPr lang="en-US" altLang="zh-CN" sz="2000" dirty="0">
                <a:hlinkClick r:id="rId3"/>
              </a:rPr>
              <a:t>https://registry.opendata.aws/nasa-usgs-controlled-mro-ctx-dtms/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dirty="0"/>
              <a:t>CTX DTMs </a:t>
            </a:r>
            <a:r>
              <a:rPr lang="zh-CN" altLang="en-US" dirty="0"/>
              <a:t>文档地址：</a:t>
            </a:r>
            <a:r>
              <a:rPr lang="en-US" altLang="zh-CN" sz="2000" dirty="0">
                <a:hlinkClick r:id="rId4"/>
              </a:rPr>
              <a:t>https://stac.astrogeology.usgs.gov/docs/data/mars/ctxdtms/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dirty="0"/>
              <a:t>爬虫进行区域选取与数据下载（暂未测试）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下载策略：两景以上重叠区多边形合并后往外侧作</a:t>
            </a:r>
            <a:r>
              <a:rPr lang="en-US" altLang="zh-CN" dirty="0"/>
              <a:t>0.9km</a:t>
            </a:r>
            <a:r>
              <a:rPr lang="zh-CN" altLang="en-US" dirty="0"/>
              <a:t>缓冲区（即</a:t>
            </a:r>
            <a:r>
              <a:rPr lang="en-US" altLang="zh-CN" dirty="0"/>
              <a:t>50</a:t>
            </a:r>
            <a:r>
              <a:rPr lang="zh-CN" altLang="en-US" dirty="0"/>
              <a:t>个像素）以框选需要下载数据的区域，并作后续切片</a:t>
            </a:r>
          </a:p>
        </p:txBody>
      </p:sp>
    </p:spTree>
    <p:extLst>
      <p:ext uri="{BB962C8B-B14F-4D97-AF65-F5344CB8AC3E}">
        <p14:creationId xmlns:p14="http://schemas.microsoft.com/office/powerpoint/2010/main" val="4228092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40E7-44B2-418B-ABB6-6BC087D8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解决思路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F3FD6-FAD6-4064-B9FC-210B7A0C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03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工作流程（拟）：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2.</a:t>
            </a:r>
            <a:r>
              <a:rPr lang="zh-CN" altLang="en-US" dirty="0"/>
              <a:t>使用能够表征地物纹理特征的参数组合进行成像</a:t>
            </a:r>
            <a:br>
              <a:rPr lang="en-US" altLang="zh-CN" dirty="0"/>
            </a:br>
            <a:r>
              <a:rPr lang="en-US" altLang="zh-CN" dirty="0"/>
              <a:t>(</a:t>
            </a:r>
            <a:r>
              <a:rPr lang="zh-CN" altLang="en-US" dirty="0"/>
              <a:t>推荐参数：</a:t>
            </a:r>
            <a:r>
              <a:rPr lang="en-US" altLang="zh-CN" dirty="0"/>
              <a:t>R/G/B: R2529/R1506/R1080</a:t>
            </a:r>
            <a:r>
              <a:rPr lang="zh-CN" altLang="en-US" dirty="0"/>
              <a:t>，所有彩色图像均为该组合</a:t>
            </a:r>
            <a:r>
              <a:rPr lang="en-US" altLang="zh-CN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3.</a:t>
            </a:r>
            <a:r>
              <a:rPr lang="zh-CN" altLang="en-US" dirty="0"/>
              <a:t>与</a:t>
            </a:r>
            <a:r>
              <a:rPr lang="en-US" altLang="zh-CN" dirty="0"/>
              <a:t>DTM</a:t>
            </a:r>
            <a:r>
              <a:rPr lang="zh-CN" altLang="en-US" dirty="0"/>
              <a:t>数据进行同名点匹配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4.</a:t>
            </a:r>
            <a:r>
              <a:rPr lang="zh-CN" altLang="en-US" dirty="0"/>
              <a:t>产生正射影像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5.</a:t>
            </a:r>
            <a:r>
              <a:rPr lang="zh-CN" altLang="en-US" dirty="0"/>
              <a:t>对影像根据底片</a:t>
            </a:r>
            <a:r>
              <a:rPr lang="en-US" altLang="zh-CN" dirty="0"/>
              <a:t>/DTM</a:t>
            </a:r>
            <a:r>
              <a:rPr lang="zh-CN" altLang="en-US" dirty="0"/>
              <a:t>分辨率重采样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注：最后产品的分辨率可能会调整为</a:t>
            </a:r>
            <a:r>
              <a:rPr lang="en-US" altLang="zh-CN" dirty="0"/>
              <a:t>DTM</a:t>
            </a:r>
            <a:r>
              <a:rPr lang="zh-CN" altLang="en-US" dirty="0"/>
              <a:t>的分辨率（</a:t>
            </a:r>
            <a:r>
              <a:rPr lang="en-US" altLang="zh-CN" dirty="0"/>
              <a:t>20m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全量数据的处理可能需要像</a:t>
            </a:r>
            <a:r>
              <a:rPr lang="en-US" altLang="zh-CN" dirty="0"/>
              <a:t>Landsat-L1TP</a:t>
            </a:r>
            <a:r>
              <a:rPr lang="zh-CN" altLang="en-US" dirty="0"/>
              <a:t>级别生产时对影像进行正射投影，将人工标注同名点的过程用机器替代，需要为此测试自动正射程序的可靠性；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目前不确定比较靠谱的匹配算法</a:t>
            </a:r>
          </a:p>
        </p:txBody>
      </p:sp>
    </p:spTree>
    <p:extLst>
      <p:ext uri="{BB962C8B-B14F-4D97-AF65-F5344CB8AC3E}">
        <p14:creationId xmlns:p14="http://schemas.microsoft.com/office/powerpoint/2010/main" val="4293560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40E7-44B2-418B-ABB6-6BC087D8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解决思路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F3FD6-FAD6-4064-B9FC-210B7A0C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43400" cy="4549049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工作流程（拟）：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6.</a:t>
            </a:r>
            <a:r>
              <a:rPr lang="zh-CN" altLang="en-US" dirty="0"/>
              <a:t>变化检测（定性</a:t>
            </a:r>
            <a:r>
              <a:rPr lang="en-US" altLang="zh-CN" dirty="0"/>
              <a:t>/</a:t>
            </a:r>
            <a:r>
              <a:rPr lang="zh-CN" altLang="en-US" dirty="0"/>
              <a:t>定量）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</a:t>
            </a:r>
            <a:r>
              <a:rPr lang="en-US" altLang="zh-CN" dirty="0"/>
              <a:t>1</a:t>
            </a:r>
            <a:r>
              <a:rPr lang="zh-CN" altLang="en-US" dirty="0"/>
              <a:t>：由于原始影像（</a:t>
            </a:r>
            <a:r>
              <a:rPr lang="en-US" altLang="zh-CN" dirty="0"/>
              <a:t>TRDR</a:t>
            </a:r>
            <a:r>
              <a:rPr lang="zh-CN" altLang="en-US" dirty="0"/>
              <a:t>）经过辐射校正，确认没有整体“色差”的前提下可以对光谱参数进行直接比较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注</a:t>
            </a:r>
            <a:r>
              <a:rPr lang="en-US" altLang="zh-CN" dirty="0"/>
              <a:t>2</a:t>
            </a:r>
            <a:r>
              <a:rPr lang="zh-CN" altLang="en-US" dirty="0"/>
              <a:t>：目前没想好定量算法；之前看到一篇定量计算矿物丰度的文献，但用的是原始的</a:t>
            </a:r>
            <a:r>
              <a:rPr lang="en-US" altLang="zh-CN" dirty="0"/>
              <a:t>I/F</a:t>
            </a:r>
            <a:r>
              <a:rPr lang="zh-CN" altLang="en-US" dirty="0"/>
              <a:t>数据而非光谱参数产品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B0546-E042-40C5-A85E-35257ADA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606" y="2369418"/>
            <a:ext cx="6313714" cy="32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9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0BC4-A11F-41F3-886A-2B8B4B0A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初步实验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A34F-60EF-482B-9E21-F4C29881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）栅格数据重叠解译</a:t>
            </a:r>
            <a:endParaRPr lang="en-US" altLang="zh-CN" dirty="0"/>
          </a:p>
          <a:p>
            <a:r>
              <a:rPr lang="zh-CN" altLang="en-US" dirty="0"/>
              <a:t>现有栅格数据集：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包含重叠区的</a:t>
            </a:r>
            <a:r>
              <a:rPr lang="en-US" altLang="zh-CN" dirty="0"/>
              <a:t>4375</a:t>
            </a:r>
            <a:r>
              <a:rPr lang="zh-CN" altLang="en-US" dirty="0"/>
              <a:t>景光谱参数影像（</a:t>
            </a:r>
            <a:r>
              <a:rPr lang="en-US" altLang="zh-CN" dirty="0" err="1"/>
              <a:t>sr</a:t>
            </a:r>
            <a:r>
              <a:rPr lang="zh-CN" altLang="en-US" dirty="0"/>
              <a:t>后缀文件）</a:t>
            </a:r>
            <a:endParaRPr lang="en-US" altLang="zh-C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ACEEFD0-4EB6-485D-A86B-9207B79BDF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321641"/>
              </p:ext>
            </p:extLst>
          </p:nvPr>
        </p:nvGraphicFramePr>
        <p:xfrm>
          <a:off x="3034937" y="3429000"/>
          <a:ext cx="6122126" cy="2571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460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0BC4-A11F-41F3-886A-2B8B4B0A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初步实验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A34F-60EF-482B-9E21-F4C29881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）栅格数据重叠解译</a:t>
            </a:r>
            <a:endParaRPr lang="en-US" altLang="zh-CN" dirty="0"/>
          </a:p>
          <a:p>
            <a:r>
              <a:rPr lang="zh-CN" altLang="en-US" dirty="0"/>
              <a:t>实验对象：一处存在</a:t>
            </a:r>
            <a:r>
              <a:rPr lang="en-US" altLang="zh-CN" dirty="0"/>
              <a:t>4</a:t>
            </a:r>
            <a:r>
              <a:rPr lang="zh-CN" altLang="en-US" dirty="0"/>
              <a:t>景重叠，且共同重叠区较大的区域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42DA6-C2F5-4667-B823-96387711E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7"/>
          <a:stretch/>
        </p:blipFill>
        <p:spPr>
          <a:xfrm>
            <a:off x="2540390" y="2873868"/>
            <a:ext cx="7111219" cy="37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0BC4-A11F-41F3-886A-2B8B4B0A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初步实验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A34F-60EF-482B-9E21-F4C29881E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）栅格数据重叠解译</a:t>
            </a:r>
            <a:endParaRPr lang="en-US" altLang="zh-CN" dirty="0"/>
          </a:p>
          <a:p>
            <a:r>
              <a:rPr lang="zh-CN" altLang="en-US" dirty="0"/>
              <a:t>比对效果可视化：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CD955-7270-4DF1-A8C4-7747E4B5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23" y="2919761"/>
            <a:ext cx="9300754" cy="36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0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0BC4-A11F-41F3-886A-2B8B4B0A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初步实验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A34F-60EF-482B-9E21-F4C29881E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）数据切片实验（以</a:t>
            </a:r>
            <a:r>
              <a:rPr lang="en-US" altLang="zh-CN" dirty="0"/>
              <a:t>R770</a:t>
            </a:r>
            <a:r>
              <a:rPr lang="zh-CN" altLang="en-US" dirty="0"/>
              <a:t>特征指数为例）</a:t>
            </a:r>
            <a:endParaRPr lang="en-US" altLang="zh-CN" dirty="0"/>
          </a:p>
          <a:p>
            <a:r>
              <a:rPr lang="zh-CN" altLang="en-US" dirty="0"/>
              <a:t>实验对象：上述重叠</a:t>
            </a:r>
            <a:r>
              <a:rPr lang="en-US" altLang="zh-CN" dirty="0"/>
              <a:t>4</a:t>
            </a:r>
            <a:r>
              <a:rPr lang="zh-CN" altLang="en-US" dirty="0"/>
              <a:t>景</a:t>
            </a:r>
            <a:endParaRPr lang="en-US" altLang="zh-CN" dirty="0"/>
          </a:p>
          <a:p>
            <a:r>
              <a:rPr lang="zh-CN" altLang="en-US" dirty="0"/>
              <a:t>切片方法</a:t>
            </a:r>
            <a:r>
              <a:rPr lang="en-US" altLang="zh-CN" dirty="0"/>
              <a:t>1</a:t>
            </a:r>
            <a:r>
              <a:rPr lang="zh-CN" altLang="en-US" dirty="0"/>
              <a:t>：直接计算重叠区域后进行切片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1A782-245B-4895-A257-29A00C32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91" y="3324497"/>
            <a:ext cx="4219327" cy="3429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5FA910D-5536-4ED7-958A-82E6611658BF}"/>
              </a:ext>
            </a:extLst>
          </p:cNvPr>
          <p:cNvSpPr/>
          <p:nvPr/>
        </p:nvSpPr>
        <p:spPr>
          <a:xfrm>
            <a:off x="5364480" y="4708071"/>
            <a:ext cx="1149532" cy="66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415AB-5AC9-42A1-8D78-734D1EFA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001" y="3324497"/>
            <a:ext cx="343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5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CF98D4-4187-48E3-AE8C-17F72B22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17" y="3356496"/>
            <a:ext cx="3601460" cy="3331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AAF38-7168-4C2D-B526-9A41AA34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87" y="3324497"/>
            <a:ext cx="4096333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960BC4-A11F-41F3-886A-2B8B4B0A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初步实验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A34F-60EF-482B-9E21-F4C29881E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）数据切片实验（以</a:t>
            </a:r>
            <a:r>
              <a:rPr lang="en-US" altLang="zh-CN" dirty="0"/>
              <a:t>R770</a:t>
            </a:r>
            <a:r>
              <a:rPr lang="zh-CN" altLang="en-US" dirty="0"/>
              <a:t>特征指数为例）</a:t>
            </a:r>
            <a:endParaRPr lang="en-US" altLang="zh-CN" dirty="0"/>
          </a:p>
          <a:p>
            <a:r>
              <a:rPr lang="zh-CN" altLang="en-US" dirty="0"/>
              <a:t>实验对象：上述重叠</a:t>
            </a:r>
            <a:r>
              <a:rPr lang="en-US" altLang="zh-CN" dirty="0"/>
              <a:t>4</a:t>
            </a:r>
            <a:r>
              <a:rPr lang="zh-CN" altLang="en-US" dirty="0"/>
              <a:t>景</a:t>
            </a:r>
            <a:endParaRPr lang="en-US" altLang="zh-CN" dirty="0"/>
          </a:p>
          <a:p>
            <a:r>
              <a:rPr lang="zh-CN" altLang="en-US" dirty="0"/>
              <a:t>切片方法</a:t>
            </a:r>
            <a:r>
              <a:rPr lang="en-US" altLang="zh-CN" dirty="0"/>
              <a:t>2</a:t>
            </a:r>
            <a:r>
              <a:rPr lang="zh-CN" altLang="en-US" dirty="0"/>
              <a:t>：有效数据区域栅格化后分别切片；只展示栅格化后的多边形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B026F48-7613-442D-913B-55AD4A577709}"/>
              </a:ext>
            </a:extLst>
          </p:cNvPr>
          <p:cNvSpPr/>
          <p:nvPr/>
        </p:nvSpPr>
        <p:spPr>
          <a:xfrm>
            <a:off x="5364480" y="4708071"/>
            <a:ext cx="1149532" cy="661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910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5A66C1-8288-4C7F-B155-4784EB0E1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0" r="32214"/>
          <a:stretch/>
        </p:blipFill>
        <p:spPr>
          <a:xfrm>
            <a:off x="8749936" y="3280833"/>
            <a:ext cx="2769325" cy="2090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CDF7D-8F9F-42A6-93F4-B6805D1E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305" y="2660266"/>
            <a:ext cx="3823063" cy="3832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960BC4-A11F-41F3-886A-2B8B4B0A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初步实验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A34F-60EF-482B-9E21-F4C29881E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）数据切片实验（以</a:t>
            </a:r>
            <a:r>
              <a:rPr lang="en-US" altLang="zh-CN" dirty="0"/>
              <a:t>R770</a:t>
            </a:r>
            <a:r>
              <a:rPr lang="zh-CN" altLang="en-US" dirty="0"/>
              <a:t>特征指数为例）</a:t>
            </a:r>
            <a:endParaRPr lang="en-US" altLang="zh-CN" dirty="0"/>
          </a:p>
          <a:p>
            <a:r>
              <a:rPr lang="zh-CN" altLang="en-US" dirty="0"/>
              <a:t>切片方法效果对比：</a:t>
            </a:r>
            <a:endParaRPr lang="en-US" altLang="zh-CN" dirty="0"/>
          </a:p>
          <a:p>
            <a:r>
              <a:rPr lang="zh-CN" altLang="en-US" dirty="0"/>
              <a:t>像素之间存在明显偏移</a:t>
            </a:r>
            <a:r>
              <a:rPr lang="en-US" altLang="zh-CN" dirty="0"/>
              <a:t>			              </a:t>
            </a:r>
            <a:r>
              <a:rPr lang="zh-CN" altLang="en-US" dirty="0"/>
              <a:t>切片需考虑</a:t>
            </a:r>
            <a:br>
              <a:rPr lang="en-US" altLang="zh-CN" dirty="0"/>
            </a:br>
            <a:r>
              <a:rPr lang="zh-CN" altLang="en-US" dirty="0"/>
              <a:t>但切片尺寸完全一致</a:t>
            </a:r>
            <a:r>
              <a:rPr lang="en-US" altLang="zh-CN" dirty="0"/>
              <a:t>					     </a:t>
            </a:r>
            <a:r>
              <a:rPr lang="zh-CN" altLang="en-US" dirty="0"/>
              <a:t>重采样操作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A336-D4CC-4E90-9BFD-CF3D0588F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74" y="4001294"/>
            <a:ext cx="3823063" cy="20083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CDFB4-A49D-4D6C-A846-B27582052717}"/>
              </a:ext>
            </a:extLst>
          </p:cNvPr>
          <p:cNvSpPr/>
          <p:nvPr/>
        </p:nvSpPr>
        <p:spPr>
          <a:xfrm>
            <a:off x="4996870" y="6009630"/>
            <a:ext cx="1033709" cy="602980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66BCCB-0C33-4FCD-96C9-996CBDC24E49}"/>
              </a:ext>
            </a:extLst>
          </p:cNvPr>
          <p:cNvSpPr/>
          <p:nvPr/>
        </p:nvSpPr>
        <p:spPr>
          <a:xfrm>
            <a:off x="6890327" y="2623322"/>
            <a:ext cx="848981" cy="535514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91C8C3-74F7-4CA7-AA27-9318037A2A7B}"/>
              </a:ext>
            </a:extLst>
          </p:cNvPr>
          <p:cNvCxnSpPr>
            <a:endCxn id="5" idx="3"/>
          </p:cNvCxnSpPr>
          <p:nvPr/>
        </p:nvCxnSpPr>
        <p:spPr>
          <a:xfrm flipH="1" flipV="1">
            <a:off x="4101737" y="5005462"/>
            <a:ext cx="895133" cy="100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CE5D9D-45C4-472A-8C2F-15554EBFF689}"/>
              </a:ext>
            </a:extLst>
          </p:cNvPr>
          <p:cNvCxnSpPr/>
          <p:nvPr/>
        </p:nvCxnSpPr>
        <p:spPr>
          <a:xfrm>
            <a:off x="7758545" y="3177309"/>
            <a:ext cx="991391" cy="72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2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21F3-CABD-4F14-B7B6-7D619BF1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问题分析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2AE4-CA59-4CD1-837D-A684D95D9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5343" cy="4351338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MTRDR</a:t>
            </a:r>
            <a:r>
              <a:rPr lang="zh-CN" altLang="en-US" dirty="0"/>
              <a:t>的</a:t>
            </a:r>
            <a:r>
              <a:rPr lang="en-US" altLang="zh-CN" dirty="0"/>
              <a:t>Map-projection</a:t>
            </a:r>
            <a:r>
              <a:rPr lang="zh-CN" altLang="en-US" dirty="0"/>
              <a:t>与正射投影</a:t>
            </a:r>
            <a:endParaRPr lang="en-US" altLang="zh-CN" dirty="0"/>
          </a:p>
          <a:p>
            <a:r>
              <a:rPr lang="zh-CN" altLang="en-US" dirty="0"/>
              <a:t>投影方式：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/>
              <a:t>等距矩形投影：纬度≤</a:t>
            </a:r>
            <a:r>
              <a:rPr lang="en-US" altLang="zh-CN" dirty="0"/>
              <a:t>87.5°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/>
              <a:t>极地立体投影：纬度</a:t>
            </a:r>
            <a:r>
              <a:rPr lang="en-US" altLang="zh-CN" dirty="0"/>
              <a:t>&gt;87.5°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瓦片中心：每个等距矩形的</a:t>
            </a:r>
            <a:r>
              <a:rPr lang="en-US" altLang="zh-CN" dirty="0"/>
              <a:t>5°</a:t>
            </a:r>
            <a:r>
              <a:rPr lang="zh-CN" altLang="en-US" dirty="0"/>
              <a:t>纬度带，以瓦片中心为准</a:t>
            </a:r>
          </a:p>
          <a:p>
            <a:r>
              <a:rPr lang="zh-CN" altLang="en-US" dirty="0"/>
              <a:t>瓦片：</a:t>
            </a:r>
            <a:r>
              <a:rPr lang="en-US" altLang="zh-CN" dirty="0"/>
              <a:t>1964</a:t>
            </a:r>
            <a:r>
              <a:rPr lang="zh-CN" altLang="en-US" dirty="0"/>
              <a:t>个不重叠的瓦片，每度</a:t>
            </a:r>
            <a:r>
              <a:rPr lang="en-US" altLang="zh-CN" dirty="0"/>
              <a:t>256</a:t>
            </a:r>
            <a:r>
              <a:rPr lang="zh-CN" altLang="en-US" dirty="0"/>
              <a:t>像素，向极地移动时经向宽度增大以维持空间分辨率一致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C73B4-8943-450D-8FFE-914B991D8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43" y="734457"/>
            <a:ext cx="3854463" cy="5908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42DB5-2081-4E1B-96CF-DB73F5FD86D6}"/>
              </a:ext>
            </a:extLst>
          </p:cNvPr>
          <p:cNvSpPr txBox="1"/>
          <p:nvPr/>
        </p:nvSpPr>
        <p:spPr>
          <a:xfrm>
            <a:off x="7567748" y="268197"/>
            <a:ext cx="370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其中一个</a:t>
            </a:r>
            <a:r>
              <a:rPr lang="en-US" altLang="zh-CN" dirty="0"/>
              <a:t>.</a:t>
            </a:r>
            <a:r>
              <a:rPr lang="en-US" altLang="zh-CN" dirty="0" err="1"/>
              <a:t>lbl</a:t>
            </a:r>
            <a:r>
              <a:rPr lang="zh-CN" altLang="en-US" dirty="0"/>
              <a:t>文件中的投影参数说明</a:t>
            </a:r>
          </a:p>
        </p:txBody>
      </p:sp>
    </p:spTree>
    <p:extLst>
      <p:ext uri="{BB962C8B-B14F-4D97-AF65-F5344CB8AC3E}">
        <p14:creationId xmlns:p14="http://schemas.microsoft.com/office/powerpoint/2010/main" val="98682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21F3-CABD-4F14-B7B6-7D619BF1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问题分析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2AE4-CA59-4CD1-837D-A684D95D9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MTRDR</a:t>
            </a:r>
            <a:r>
              <a:rPr lang="zh-CN" altLang="en-US" dirty="0"/>
              <a:t>的</a:t>
            </a:r>
            <a:r>
              <a:rPr lang="en-US" altLang="zh-CN" dirty="0"/>
              <a:t>Map-projection</a:t>
            </a:r>
            <a:r>
              <a:rPr lang="zh-CN" altLang="en-US" dirty="0"/>
              <a:t>与正射投影</a:t>
            </a:r>
            <a:endParaRPr lang="en-US" altLang="zh-CN" dirty="0"/>
          </a:p>
          <a:p>
            <a:r>
              <a:rPr lang="zh-CN" altLang="en-US" b="1" dirty="0"/>
              <a:t>结论：</a:t>
            </a:r>
            <a:r>
              <a:rPr lang="en-US" altLang="zh-CN" b="1" dirty="0"/>
              <a:t>MTRDR</a:t>
            </a:r>
            <a:r>
              <a:rPr lang="zh-CN" altLang="en-US" b="1" dirty="0"/>
              <a:t>中的</a:t>
            </a:r>
            <a:r>
              <a:rPr lang="en-US" altLang="zh-CN" b="1" dirty="0"/>
              <a:t>Map-projection</a:t>
            </a:r>
            <a:r>
              <a:rPr lang="zh-CN" altLang="en-US" b="1" dirty="0"/>
              <a:t>并不包含最终的正射影像，时空变化检测前需先进行正射矫正</a:t>
            </a:r>
            <a:endParaRPr lang="en-US" altLang="zh-C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EBD3D-D0D8-424D-8FF8-F42D4D62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54" y="3144390"/>
            <a:ext cx="8220891" cy="33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6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910</Words>
  <Application>Microsoft Office PowerPoint</Application>
  <PresentationFormat>Widescreen</PresentationFormat>
  <Paragraphs>96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Wingdings</vt:lpstr>
      <vt:lpstr>Office Theme</vt:lpstr>
      <vt:lpstr>目录</vt:lpstr>
      <vt:lpstr>1.初步实验</vt:lpstr>
      <vt:lpstr>1.初步实验</vt:lpstr>
      <vt:lpstr>1.初步实验</vt:lpstr>
      <vt:lpstr>1.初步实验</vt:lpstr>
      <vt:lpstr>1.初步实验</vt:lpstr>
      <vt:lpstr>1.初步实验</vt:lpstr>
      <vt:lpstr>2.问题分析</vt:lpstr>
      <vt:lpstr>2.问题分析</vt:lpstr>
      <vt:lpstr>2.问题分析</vt:lpstr>
      <vt:lpstr>2.问题分析</vt:lpstr>
      <vt:lpstr>3.解决思路</vt:lpstr>
      <vt:lpstr>3.解决思路</vt:lpstr>
      <vt:lpstr>3.解决思路</vt:lpstr>
      <vt:lpstr>3.解决思路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Pathfinder</dc:creator>
  <cp:lastModifiedBy>Pathfinder</cp:lastModifiedBy>
  <cp:revision>306</cp:revision>
  <dcterms:created xsi:type="dcterms:W3CDTF">2025-01-20T13:19:11Z</dcterms:created>
  <dcterms:modified xsi:type="dcterms:W3CDTF">2025-01-23T12:32:51Z</dcterms:modified>
</cp:coreProperties>
</file>